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29819600" cy="42341800"/>
  <p:defaultTextStyle>
    <a:defPPr>
      <a:defRPr lang="de-DE"/>
    </a:defPPr>
    <a:lvl1pPr marL="0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064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128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193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257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321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8385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6450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4514" algn="l" defTabSz="417612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0" d="100"/>
          <a:sy n="20" d="100"/>
        </p:scale>
        <p:origin x="2910" y="12"/>
      </p:cViewPr>
      <p:guideLst>
        <p:guide orient="horz" pos="13484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8398"/>
            <a:ext cx="25737979" cy="91760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8165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83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862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5" y="2289072"/>
            <a:ext cx="5109748" cy="486946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1" y="2289072"/>
            <a:ext cx="14824574" cy="486946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65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96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8443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79" cy="936436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064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12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19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25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32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3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45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5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089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1" y="13318211"/>
            <a:ext cx="9967158" cy="37665561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27" y="13318211"/>
            <a:ext cx="9967158" cy="37665561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122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7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2" y="9582373"/>
            <a:ext cx="13378914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64" indent="0">
              <a:buNone/>
              <a:defRPr sz="9100" b="1"/>
            </a:lvl2pPr>
            <a:lvl3pPr marL="4176128" indent="0">
              <a:buNone/>
              <a:defRPr sz="8200" b="1"/>
            </a:lvl3pPr>
            <a:lvl4pPr marL="6264193" indent="0">
              <a:buNone/>
              <a:defRPr sz="7300" b="1"/>
            </a:lvl4pPr>
            <a:lvl5pPr marL="8352257" indent="0">
              <a:buNone/>
              <a:defRPr sz="7300" b="1"/>
            </a:lvl5pPr>
            <a:lvl6pPr marL="10440321" indent="0">
              <a:buNone/>
              <a:defRPr sz="7300" b="1"/>
            </a:lvl6pPr>
            <a:lvl7pPr marL="12528385" indent="0">
              <a:buNone/>
              <a:defRPr sz="7300" b="1"/>
            </a:lvl7pPr>
            <a:lvl8pPr marL="14616450" indent="0">
              <a:buNone/>
              <a:defRPr sz="7300" b="1"/>
            </a:lvl8pPr>
            <a:lvl9pPr marL="16704514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2" y="13575850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1" y="9582373"/>
            <a:ext cx="13384169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64" indent="0">
              <a:buNone/>
              <a:defRPr sz="9100" b="1"/>
            </a:lvl2pPr>
            <a:lvl3pPr marL="4176128" indent="0">
              <a:buNone/>
              <a:defRPr sz="8200" b="1"/>
            </a:lvl3pPr>
            <a:lvl4pPr marL="6264193" indent="0">
              <a:buNone/>
              <a:defRPr sz="7300" b="1"/>
            </a:lvl4pPr>
            <a:lvl5pPr marL="8352257" indent="0">
              <a:buNone/>
              <a:defRPr sz="7300" b="1"/>
            </a:lvl5pPr>
            <a:lvl6pPr marL="10440321" indent="0">
              <a:buNone/>
              <a:defRPr sz="7300" b="1"/>
            </a:lvl6pPr>
            <a:lvl7pPr marL="12528385" indent="0">
              <a:buNone/>
              <a:defRPr sz="7300" b="1"/>
            </a:lvl7pPr>
            <a:lvl8pPr marL="14616450" indent="0">
              <a:buNone/>
              <a:defRPr sz="7300" b="1"/>
            </a:lvl8pPr>
            <a:lvl9pPr marL="16704514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1" y="13575850"/>
            <a:ext cx="13384169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79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4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58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1" y="1704415"/>
            <a:ext cx="9961904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8"/>
            <a:ext cx="16927350" cy="36535892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1" y="8958085"/>
            <a:ext cx="9961904" cy="29282225"/>
          </a:xfrm>
        </p:spPr>
        <p:txBody>
          <a:bodyPr/>
          <a:lstStyle>
            <a:lvl1pPr marL="0" indent="0">
              <a:buNone/>
              <a:defRPr sz="6400"/>
            </a:lvl1pPr>
            <a:lvl2pPr marL="2088064" indent="0">
              <a:buNone/>
              <a:defRPr sz="5500"/>
            </a:lvl2pPr>
            <a:lvl3pPr marL="4176128" indent="0">
              <a:buNone/>
              <a:defRPr sz="4600"/>
            </a:lvl3pPr>
            <a:lvl4pPr marL="6264193" indent="0">
              <a:buNone/>
              <a:defRPr sz="4100"/>
            </a:lvl4pPr>
            <a:lvl5pPr marL="8352257" indent="0">
              <a:buNone/>
              <a:defRPr sz="4100"/>
            </a:lvl5pPr>
            <a:lvl6pPr marL="10440321" indent="0">
              <a:buNone/>
              <a:defRPr sz="4100"/>
            </a:lvl6pPr>
            <a:lvl7pPr marL="12528385" indent="0">
              <a:buNone/>
              <a:defRPr sz="4100"/>
            </a:lvl7pPr>
            <a:lvl8pPr marL="14616450" indent="0">
              <a:buNone/>
              <a:defRPr sz="4100"/>
            </a:lvl8pPr>
            <a:lvl9pPr marL="16704514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04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8" y="29965970"/>
            <a:ext cx="18167985" cy="353765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8" y="3825020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064" indent="0">
              <a:buNone/>
              <a:defRPr sz="12800"/>
            </a:lvl2pPr>
            <a:lvl3pPr marL="4176128" indent="0">
              <a:buNone/>
              <a:defRPr sz="11000"/>
            </a:lvl3pPr>
            <a:lvl4pPr marL="6264193" indent="0">
              <a:buNone/>
              <a:defRPr sz="9100"/>
            </a:lvl4pPr>
            <a:lvl5pPr marL="8352257" indent="0">
              <a:buNone/>
              <a:defRPr sz="9100"/>
            </a:lvl5pPr>
            <a:lvl6pPr marL="10440321" indent="0">
              <a:buNone/>
              <a:defRPr sz="9100"/>
            </a:lvl6pPr>
            <a:lvl7pPr marL="12528385" indent="0">
              <a:buNone/>
              <a:defRPr sz="9100"/>
            </a:lvl7pPr>
            <a:lvl8pPr marL="14616450" indent="0">
              <a:buNone/>
              <a:defRPr sz="9100"/>
            </a:lvl8pPr>
            <a:lvl9pPr marL="16704514" indent="0">
              <a:buNone/>
              <a:defRPr sz="91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8" y="33503624"/>
            <a:ext cx="18167985" cy="5024052"/>
          </a:xfrm>
        </p:spPr>
        <p:txBody>
          <a:bodyPr/>
          <a:lstStyle>
            <a:lvl1pPr marL="0" indent="0">
              <a:buNone/>
              <a:defRPr sz="6400"/>
            </a:lvl1pPr>
            <a:lvl2pPr marL="2088064" indent="0">
              <a:buNone/>
              <a:defRPr sz="5500"/>
            </a:lvl2pPr>
            <a:lvl3pPr marL="4176128" indent="0">
              <a:buNone/>
              <a:defRPr sz="4600"/>
            </a:lvl3pPr>
            <a:lvl4pPr marL="6264193" indent="0">
              <a:buNone/>
              <a:defRPr sz="4100"/>
            </a:lvl4pPr>
            <a:lvl5pPr marL="8352257" indent="0">
              <a:buNone/>
              <a:defRPr sz="4100"/>
            </a:lvl5pPr>
            <a:lvl6pPr marL="10440321" indent="0">
              <a:buNone/>
              <a:defRPr sz="4100"/>
            </a:lvl6pPr>
            <a:lvl7pPr marL="12528385" indent="0">
              <a:buNone/>
              <a:defRPr sz="4100"/>
            </a:lvl7pPr>
            <a:lvl8pPr marL="14616450" indent="0">
              <a:buNone/>
              <a:defRPr sz="4100"/>
            </a:lvl8pPr>
            <a:lvl9pPr marL="16704514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30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7"/>
            <a:ext cx="27251978" cy="7134754"/>
          </a:xfrm>
          <a:prstGeom prst="rect">
            <a:avLst/>
          </a:prstGeom>
        </p:spPr>
        <p:txBody>
          <a:bodyPr vert="horz" lIns="417613" tIns="208807" rIns="417613" bIns="20880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</p:spPr>
        <p:txBody>
          <a:bodyPr vert="horz" lIns="417613" tIns="208807" rIns="417613" bIns="20880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6"/>
            <a:ext cx="7065327" cy="2279156"/>
          </a:xfrm>
          <a:prstGeom prst="rect">
            <a:avLst/>
          </a:prstGeom>
        </p:spPr>
        <p:txBody>
          <a:bodyPr vert="horz" lIns="417613" tIns="208807" rIns="417613" bIns="20880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E7772-44B2-4511-9529-7427ED29E811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</p:spPr>
        <p:txBody>
          <a:bodyPr vert="horz" lIns="417613" tIns="208807" rIns="417613" bIns="20880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7" cy="2279156"/>
          </a:xfrm>
          <a:prstGeom prst="rect">
            <a:avLst/>
          </a:prstGeom>
        </p:spPr>
        <p:txBody>
          <a:bodyPr vert="horz" lIns="417613" tIns="208807" rIns="417613" bIns="20880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76F9F-BD3D-4E5E-A5CC-F06CAA8068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6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128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049" indent="-1566049" algn="l" defTabSz="4176128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105" indent="-1305040" algn="l" defTabSz="4176128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161" indent="-1044032" algn="l" defTabSz="4176128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225" indent="-1044032" algn="l" defTabSz="4176128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289" indent="-1044032" algn="l" defTabSz="4176128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353" indent="-1044032" algn="l" defTabSz="417612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418" indent="-1044032" algn="l" defTabSz="417612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482" indent="-1044032" algn="l" defTabSz="417612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546" indent="-1044032" algn="l" defTabSz="417612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064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128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193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257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321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385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450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514" algn="l" defTabSz="417612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30276000" cy="42804000"/>
          </a:xfrm>
          <a:prstGeom prst="rect">
            <a:avLst/>
          </a:prstGeom>
          <a:noFill/>
          <a:ln w="63500">
            <a:solidFill>
              <a:srgbClr val="0065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67" tIns="45734" rIns="91467" bIns="45734" rtlCol="0" anchor="ctr"/>
          <a:lstStyle/>
          <a:p>
            <a:pPr algn="ctr"/>
            <a:endParaRPr lang="de-DE">
              <a:latin typeface="TUM Neue Helvetica 55 Regular" pitchFamily="34" charset="0"/>
            </a:endParaRPr>
          </a:p>
        </p:txBody>
      </p:sp>
      <p:sp>
        <p:nvSpPr>
          <p:cNvPr id="12" name="Rechteck 3"/>
          <p:cNvSpPr/>
          <p:nvPr/>
        </p:nvSpPr>
        <p:spPr>
          <a:xfrm>
            <a:off x="1141809" y="40407260"/>
            <a:ext cx="27992381" cy="2286763"/>
          </a:xfrm>
          <a:prstGeom prst="rect">
            <a:avLst/>
          </a:prstGeom>
          <a:noFill/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67" tIns="45734" rIns="91467" bIns="45734" rtlCol="0" anchor="ctr"/>
          <a:lstStyle/>
          <a:p>
            <a:pPr indent="409698"/>
            <a:r>
              <a:rPr lang="de-DE" sz="4000" b="1" dirty="0">
                <a:solidFill>
                  <a:srgbClr val="0065BD"/>
                </a:solidFill>
                <a:latin typeface="TUM Neue Helvetica 55 Regular" pitchFamily="34" charset="0"/>
              </a:rPr>
              <a:t>Technische Universität München</a:t>
            </a:r>
            <a:endParaRPr lang="de-DE" sz="4000" dirty="0">
              <a:solidFill>
                <a:srgbClr val="0065BD"/>
              </a:solidFill>
              <a:latin typeface="TUM Neue Helvetica 55 Regular" pitchFamily="34" charset="0"/>
            </a:endParaRPr>
          </a:p>
          <a:p>
            <a:pPr indent="409698"/>
            <a:r>
              <a:rPr lang="de-DE" sz="3000" b="1" dirty="0">
                <a:solidFill>
                  <a:schemeClr val="tx1"/>
                </a:solidFill>
                <a:latin typeface="TUM Neue Helvetica 55 Regular" pitchFamily="34" charset="0"/>
              </a:rPr>
              <a:t>Prof. Dr. Rafael </a:t>
            </a:r>
            <a:r>
              <a:rPr lang="de-DE" sz="3000" b="1" dirty="0" err="1">
                <a:solidFill>
                  <a:schemeClr val="tx1"/>
                </a:solidFill>
                <a:latin typeface="TUM Neue Helvetica 55 Regular" pitchFamily="34" charset="0"/>
              </a:rPr>
              <a:t>Macián</a:t>
            </a:r>
            <a:r>
              <a:rPr lang="de-DE" sz="3000" b="1" dirty="0">
                <a:solidFill>
                  <a:schemeClr val="tx1"/>
                </a:solidFill>
                <a:latin typeface="TUM Neue Helvetica 55 Regular" pitchFamily="34" charset="0"/>
              </a:rPr>
              <a:t> Juan </a:t>
            </a:r>
            <a:r>
              <a:rPr lang="en-US" sz="3000" dirty="0">
                <a:solidFill>
                  <a:schemeClr val="tx1"/>
                </a:solidFill>
                <a:latin typeface="TUM Neue Helvetica 55 Regular" pitchFamily="34" charset="0"/>
              </a:rPr>
              <a:t>∙ </a:t>
            </a:r>
            <a:r>
              <a:rPr lang="en-US" sz="3000" dirty="0">
                <a:solidFill>
                  <a:srgbClr val="0065BD"/>
                </a:solidFill>
                <a:latin typeface="TUM Neue Helvetica 55 Regular" pitchFamily="34" charset="0"/>
              </a:rPr>
              <a:t>School of Engineering and Design</a:t>
            </a:r>
            <a:r>
              <a:rPr lang="de-DE" sz="3000" dirty="0">
                <a:solidFill>
                  <a:srgbClr val="0065BD"/>
                </a:solidFill>
                <a:latin typeface="TUM Neue Helvetica 55 Regular" pitchFamily="34" charset="0"/>
              </a:rPr>
              <a:t> </a:t>
            </a:r>
            <a:r>
              <a:rPr lang="en-US" sz="3000" dirty="0">
                <a:solidFill>
                  <a:srgbClr val="0065BD"/>
                </a:solidFill>
                <a:latin typeface="TUM Neue Helvetica 55 Regular" pitchFamily="34" charset="0"/>
              </a:rPr>
              <a:t>∙ Dept. of Energy and Process Engineering</a:t>
            </a:r>
            <a:r>
              <a:rPr lang="de-DE" sz="3000" dirty="0">
                <a:solidFill>
                  <a:srgbClr val="0065BD"/>
                </a:solidFill>
                <a:latin typeface="TUM Neue Helvetica 55 Regular" pitchFamily="34" charset="0"/>
              </a:rPr>
              <a:t> </a:t>
            </a:r>
            <a:r>
              <a:rPr lang="en-US" sz="3000" dirty="0">
                <a:solidFill>
                  <a:srgbClr val="0065BD"/>
                </a:solidFill>
                <a:latin typeface="TUM Neue Helvetica 55 Regular" pitchFamily="34" charset="0"/>
              </a:rPr>
              <a:t>∙ </a:t>
            </a:r>
            <a:r>
              <a:rPr lang="en-US" sz="3000" dirty="0" err="1">
                <a:solidFill>
                  <a:srgbClr val="0065BD"/>
                </a:solidFill>
                <a:latin typeface="TUM Neue Helvetica 55 Regular" pitchFamily="34" charset="0"/>
              </a:rPr>
              <a:t>Lehrstuhl</a:t>
            </a:r>
            <a:r>
              <a:rPr lang="en-US" sz="3000" dirty="0">
                <a:solidFill>
                  <a:srgbClr val="0065BD"/>
                </a:solidFill>
                <a:latin typeface="TUM Neue Helvetica 55 Regular" pitchFamily="34" charset="0"/>
              </a:rPr>
              <a:t> </a:t>
            </a:r>
            <a:r>
              <a:rPr lang="en-US" sz="3000" dirty="0" err="1">
                <a:solidFill>
                  <a:srgbClr val="0065BD"/>
                </a:solidFill>
                <a:latin typeface="TUM Neue Helvetica 55 Regular" pitchFamily="34" charset="0"/>
              </a:rPr>
              <a:t>für</a:t>
            </a:r>
            <a:r>
              <a:rPr lang="en-US" sz="3000" dirty="0">
                <a:solidFill>
                  <a:srgbClr val="0065BD"/>
                </a:solidFill>
                <a:latin typeface="TUM Neue Helvetica 55 Regular" pitchFamily="34" charset="0"/>
              </a:rPr>
              <a:t> </a:t>
            </a:r>
            <a:r>
              <a:rPr lang="en-US" sz="3000" dirty="0" err="1">
                <a:solidFill>
                  <a:srgbClr val="0065BD"/>
                </a:solidFill>
                <a:latin typeface="TUM Neue Helvetica 55 Regular" pitchFamily="34" charset="0"/>
              </a:rPr>
              <a:t>Nukleartechnik</a:t>
            </a:r>
            <a:endParaRPr lang="de-DE" sz="3000" dirty="0">
              <a:solidFill>
                <a:srgbClr val="0065BD"/>
              </a:solidFill>
              <a:latin typeface="TUM Neue Helvetica 55 Regular" pitchFamily="34" charset="0"/>
            </a:endParaRPr>
          </a:p>
          <a:p>
            <a:pPr indent="409698"/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Boltzmannstrasse 15 </a:t>
            </a:r>
            <a:r>
              <a:rPr lang="en-US" sz="3000" dirty="0">
                <a:solidFill>
                  <a:schemeClr val="tx1"/>
                </a:solidFill>
                <a:latin typeface="TUM Neue Helvetica 55 Regular" pitchFamily="34" charset="0"/>
              </a:rPr>
              <a:t>∙ </a:t>
            </a:r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85748 Garching </a:t>
            </a:r>
            <a:r>
              <a:rPr lang="en-US" sz="3000" dirty="0">
                <a:solidFill>
                  <a:schemeClr val="tx1"/>
                </a:solidFill>
                <a:latin typeface="TUM Neue Helvetica 55 Regular" pitchFamily="34" charset="0"/>
              </a:rPr>
              <a:t>∙ Deutschland ∙ </a:t>
            </a:r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Tel: + 49.89.289.15620 </a:t>
            </a:r>
            <a:r>
              <a:rPr lang="en-US" sz="3000" dirty="0">
                <a:solidFill>
                  <a:schemeClr val="tx1"/>
                </a:solidFill>
                <a:latin typeface="TUM Neue Helvetica 55 Regular" pitchFamily="34" charset="0"/>
              </a:rPr>
              <a:t>∙ </a:t>
            </a:r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Fax: +49.89.289.15622</a:t>
            </a:r>
          </a:p>
          <a:p>
            <a:pPr indent="409698"/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info.nte@ed.tum.de </a:t>
            </a:r>
            <a:r>
              <a:rPr lang="en-US" sz="3000" dirty="0">
                <a:solidFill>
                  <a:schemeClr val="tx1"/>
                </a:solidFill>
                <a:latin typeface="TUM Neue Helvetica 55 Regular" pitchFamily="34" charset="0"/>
              </a:rPr>
              <a:t>∙ </a:t>
            </a:r>
            <a:r>
              <a:rPr lang="de-DE" sz="3000" dirty="0">
                <a:solidFill>
                  <a:schemeClr val="tx1"/>
                </a:solidFill>
                <a:latin typeface="TUM Neue Helvetica 55 Regular" pitchFamily="34" charset="0"/>
              </a:rPr>
              <a:t>www.epe.ed.tum.de/ntech</a:t>
            </a:r>
            <a:endParaRPr lang="de-DE" dirty="0">
              <a:latin typeface="TUM Neue Helvetica 55 Regular" pitchFamily="34" charset="0"/>
            </a:endParaRPr>
          </a:p>
        </p:txBody>
      </p:sp>
      <p:pic>
        <p:nvPicPr>
          <p:cNvPr id="9" name="图片 8" descr="徽标&#10;&#10;描述已自动生成">
            <a:extLst>
              <a:ext uri="{FF2B5EF4-FFF2-40B4-BE49-F238E27FC236}">
                <a16:creationId xmlns:a16="http://schemas.microsoft.com/office/drawing/2014/main" id="{7E1FED68-57C7-48F6-B793-A55348870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5786" y="1828800"/>
            <a:ext cx="5162767" cy="27209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C3FEA8F-046C-4719-A83A-4D671B58D65F}"/>
              </a:ext>
            </a:extLst>
          </p:cNvPr>
          <p:cNvSpPr txBox="1"/>
          <p:nvPr/>
        </p:nvSpPr>
        <p:spPr>
          <a:xfrm>
            <a:off x="11101387" y="3578062"/>
            <a:ext cx="937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UM Neue Helvetica 55 Regular" pitchFamily="34" charset="0"/>
              </a:rPr>
              <a:t>Master Thesis</a:t>
            </a:r>
            <a:endParaRPr lang="de-DE" altLang="zh-CN" sz="9600" dirty="0">
              <a:solidFill>
                <a:schemeClr val="tx2">
                  <a:lumMod val="60000"/>
                  <a:lumOff val="40000"/>
                </a:schemeClr>
              </a:solidFill>
              <a:latin typeface="TUM Neue Helvetica 55 Regular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F64DAD-4AE3-4BD9-9E19-10E9F2E07D01}"/>
              </a:ext>
            </a:extLst>
          </p:cNvPr>
          <p:cNvSpPr/>
          <p:nvPr/>
        </p:nvSpPr>
        <p:spPr>
          <a:xfrm>
            <a:off x="2947987" y="6391136"/>
            <a:ext cx="240646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27000" algn="ctr">
              <a:spcAft>
                <a:spcPts val="0"/>
              </a:spcAft>
            </a:pPr>
            <a:r>
              <a:rPr lang="en-US" altLang="zh-CN" sz="5400" b="1" kern="100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Title: Thermodynamic analysis of the Generation-IV nuclear power system based on different supercritical CO</a:t>
            </a:r>
            <a:r>
              <a:rPr lang="en-US" altLang="zh-CN" sz="5400" b="1" kern="100" baseline="-25000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en-US" altLang="zh-CN" sz="5400" b="1" kern="100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Brayton cycle layouts</a:t>
            </a:r>
            <a:endParaRPr lang="zh-CN" altLang="zh-CN" sz="5400" kern="1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D8E0E8-CDD0-4770-9FE1-B0F912BE8A71}"/>
              </a:ext>
            </a:extLst>
          </p:cNvPr>
          <p:cNvSpPr txBox="1"/>
          <p:nvPr/>
        </p:nvSpPr>
        <p:spPr>
          <a:xfrm>
            <a:off x="2947987" y="9346985"/>
            <a:ext cx="1249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</a:t>
            </a:r>
          </a:p>
          <a:p>
            <a:r>
              <a:rPr lang="en-US" altLang="zh-CN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the work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and Programing </a:t>
            </a:r>
            <a:endParaRPr lang="zh-CN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4A12F4-8BDC-49CD-88EE-BAF68FC5478E}"/>
              </a:ext>
            </a:extLst>
          </p:cNvPr>
          <p:cNvSpPr txBox="1"/>
          <p:nvPr/>
        </p:nvSpPr>
        <p:spPr>
          <a:xfrm>
            <a:off x="15900740" y="9346985"/>
            <a:ext cx="1249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date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05.31.2022</a:t>
            </a:r>
          </a:p>
          <a:p>
            <a:r>
              <a:rPr lang="en-US" altLang="zh-CN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Domain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 and system design</a:t>
            </a:r>
            <a:endParaRPr lang="zh-CN" alt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ED6026-34DC-441B-8DDC-94C4E69C914F}"/>
              </a:ext>
            </a:extLst>
          </p:cNvPr>
          <p:cNvSpPr txBox="1"/>
          <p:nvPr/>
        </p:nvSpPr>
        <p:spPr>
          <a:xfrm>
            <a:off x="2947987" y="12239959"/>
            <a:ext cx="240646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Generation-IV reactors are currently being actively developed due to their high reactor outlet temperatures (ROTs) and inherent safety. The supercritical CO</a:t>
            </a:r>
            <a:r>
              <a:rPr lang="en-US" altLang="zh-CN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Brayton cycle (SCBC) is a very promising thermodynamic cycle to be integrated with a Generation-IV reactor for achieving high power generation efficiency. Given that different types of Generation-IV reactors have different ROTs and the SCBC also has various cycle layouts, it will be very interesting to select the suitable SCBC layout for different types of Generation-IV reactors.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B47B26-5491-4208-AB08-87ED5349ED6E}"/>
              </a:ext>
            </a:extLst>
          </p:cNvPr>
          <p:cNvSpPr/>
          <p:nvPr/>
        </p:nvSpPr>
        <p:spPr>
          <a:xfrm>
            <a:off x="7010740" y="27347398"/>
            <a:ext cx="151384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 algn="ctr">
              <a:spcAft>
                <a:spcPts val="0"/>
              </a:spcAft>
            </a:pPr>
            <a:r>
              <a:rPr lang="en-US" altLang="zh-CN" sz="4000" b="1" kern="100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Graphical abstract of the master thesis  </a:t>
            </a:r>
            <a:endParaRPr lang="zh-CN" altLang="zh-CN" sz="4000" kern="1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BE51479-7875-44CF-B020-3F40A2A3D68B}"/>
              </a:ext>
            </a:extLst>
          </p:cNvPr>
          <p:cNvSpPr txBox="1"/>
          <p:nvPr/>
        </p:nvSpPr>
        <p:spPr>
          <a:xfrm>
            <a:off x="2947987" y="28779878"/>
            <a:ext cx="24064604" cy="95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Task/Plan:  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master thesis is preliminarily planned to consist of the following five sections: (1) the </a:t>
            </a:r>
            <a:r>
              <a:rPr lang="en-US" altLang="zh-CN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section, in which the research background and literature review of this topic will be presented; (2) the </a:t>
            </a:r>
            <a:r>
              <a:rPr lang="en-US" altLang="zh-CN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conceptual design</a:t>
            </a:r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section, in which several typical system conceptual designs will be presented; (3) the </a:t>
            </a:r>
            <a:r>
              <a:rPr lang="en-US" altLang="zh-CN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modeling</a:t>
            </a:r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section, in which the mathematical models of the system will be established from the perspective of thermodynamics and economics; (4) the </a:t>
            </a:r>
            <a:r>
              <a:rPr lang="en-US" altLang="zh-CN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Parametric analysis and optimization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section, in which the effects of some key operating parameters on the system performance will be analyzed, and based on the obtained results, the parametric optimization will be performed; (5) the </a:t>
            </a:r>
            <a:r>
              <a:rPr lang="en-US" altLang="zh-CN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and conclusions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section, in which the important research results will be summarized and the main conclusions obtained will be presented.</a:t>
            </a:r>
          </a:p>
          <a:p>
            <a:pPr lvl="1"/>
            <a:endParaRPr lang="zh-CN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Prerequisites: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Knowledge of the thermodynamics;</a:t>
            </a:r>
            <a:endParaRPr lang="zh-CN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Interest in thermodynamic system design and analysis. </a:t>
            </a:r>
          </a:p>
          <a:p>
            <a:endParaRPr lang="zh-CN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Contact: </a:t>
            </a:r>
            <a:r>
              <a:rPr lang="en-US" altLang="zh-CN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M.Sc. Qi Wang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Room: 0430,</a:t>
            </a:r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</a:t>
            </a:r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qi.wang@tum.de</a:t>
            </a:r>
            <a:endParaRPr lang="zh-CN" altLang="zh-C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2E8642-3B45-458D-9F66-B43B1B6529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587" y="17518062"/>
            <a:ext cx="22390597" cy="920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11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DengXian</vt:lpstr>
      <vt:lpstr>宋体</vt:lpstr>
      <vt:lpstr>Arial</vt:lpstr>
      <vt:lpstr>Calibri</vt:lpstr>
      <vt:lpstr>Times New Roman</vt:lpstr>
      <vt:lpstr>TUM Neue Helvetica 55 Regular</vt:lpstr>
      <vt:lpstr>Office Theme</vt:lpstr>
      <vt:lpstr>PowerPoint Presentation</vt:lpstr>
    </vt:vector>
  </TitlesOfParts>
  <Company>TUM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Filippo Pellacani;Ceuca</dc:creator>
  <cp:lastModifiedBy>Wang, Qi</cp:lastModifiedBy>
  <cp:revision>68</cp:revision>
  <cp:lastPrinted>2012-09-25T15:15:07Z</cp:lastPrinted>
  <dcterms:created xsi:type="dcterms:W3CDTF">2012-09-17T12:00:39Z</dcterms:created>
  <dcterms:modified xsi:type="dcterms:W3CDTF">2022-06-02T16:07:32Z</dcterms:modified>
</cp:coreProperties>
</file>